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</p:sldIdLst>
  <p:sldSz cy="5143500" cx="9144000"/>
  <p:notesSz cx="6858000" cy="9144000"/>
  <p:embeddedFontLst>
    <p:embeddedFont>
      <p:font typeface="DM Sans Medium"/>
      <p:regular r:id="rId23"/>
      <p:bold r:id="rId24"/>
      <p:italic r:id="rId25"/>
      <p:boldItalic r:id="rId26"/>
    </p:embeddedFont>
    <p:embeddedFont>
      <p:font typeface="Nunito"/>
      <p:regular r:id="rId27"/>
      <p:bold r:id="rId28"/>
      <p:italic r:id="rId29"/>
      <p:boldItalic r:id="rId30"/>
    </p:embeddedFont>
    <p:embeddedFont>
      <p:font typeface="DM Sans Black"/>
      <p:bold r:id="rId31"/>
      <p:boldItalic r:id="rId32"/>
    </p:embeddedFont>
    <p:embeddedFont>
      <p:font typeface="DM Sans SemiBold"/>
      <p:regular r:id="rId33"/>
      <p:bold r:id="rId34"/>
      <p:italic r:id="rId35"/>
      <p:boldItalic r:id="rId36"/>
    </p:embeddedFont>
    <p:embeddedFont>
      <p:font typeface="DM Sans"/>
      <p:regular r:id="rId37"/>
      <p:bold r:id="rId38"/>
      <p:italic r:id="rId39"/>
      <p:boldItalic r:id="rId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DMSans-boldItalic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font" Target="fonts/DMSansMedium-bold.fntdata"/><Relationship Id="rId23" Type="http://schemas.openxmlformats.org/officeDocument/2006/relationships/font" Target="fonts/DMSansMedium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DMSansMedium-boldItalic.fntdata"/><Relationship Id="rId25" Type="http://schemas.openxmlformats.org/officeDocument/2006/relationships/font" Target="fonts/DMSansMedium-italic.fntdata"/><Relationship Id="rId28" Type="http://schemas.openxmlformats.org/officeDocument/2006/relationships/font" Target="fonts/Nunito-bold.fntdata"/><Relationship Id="rId27" Type="http://schemas.openxmlformats.org/officeDocument/2006/relationships/font" Target="fonts/Nunito-regular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Nunito-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DMSansBlack-bold.fntdata"/><Relationship Id="rId30" Type="http://schemas.openxmlformats.org/officeDocument/2006/relationships/font" Target="fonts/Nunito-boldItalic.fntdata"/><Relationship Id="rId11" Type="http://schemas.openxmlformats.org/officeDocument/2006/relationships/slide" Target="slides/slide5.xml"/><Relationship Id="rId33" Type="http://schemas.openxmlformats.org/officeDocument/2006/relationships/font" Target="fonts/DMSansSemiBold-regular.fntdata"/><Relationship Id="rId10" Type="http://schemas.openxmlformats.org/officeDocument/2006/relationships/slide" Target="slides/slide4.xml"/><Relationship Id="rId32" Type="http://schemas.openxmlformats.org/officeDocument/2006/relationships/font" Target="fonts/DMSansBlack-boldItalic.fntdata"/><Relationship Id="rId13" Type="http://schemas.openxmlformats.org/officeDocument/2006/relationships/slide" Target="slides/slide7.xml"/><Relationship Id="rId35" Type="http://schemas.openxmlformats.org/officeDocument/2006/relationships/font" Target="fonts/DMSansSemiBold-italic.fntdata"/><Relationship Id="rId12" Type="http://schemas.openxmlformats.org/officeDocument/2006/relationships/slide" Target="slides/slide6.xml"/><Relationship Id="rId34" Type="http://schemas.openxmlformats.org/officeDocument/2006/relationships/font" Target="fonts/DMSansSemiBold-bold.fntdata"/><Relationship Id="rId15" Type="http://schemas.openxmlformats.org/officeDocument/2006/relationships/slide" Target="slides/slide9.xml"/><Relationship Id="rId37" Type="http://schemas.openxmlformats.org/officeDocument/2006/relationships/font" Target="fonts/DMSans-regular.fntdata"/><Relationship Id="rId14" Type="http://schemas.openxmlformats.org/officeDocument/2006/relationships/slide" Target="slides/slide8.xml"/><Relationship Id="rId36" Type="http://schemas.openxmlformats.org/officeDocument/2006/relationships/font" Target="fonts/DMSansSemiBold-boldItalic.fntdata"/><Relationship Id="rId17" Type="http://schemas.openxmlformats.org/officeDocument/2006/relationships/slide" Target="slides/slide11.xml"/><Relationship Id="rId39" Type="http://schemas.openxmlformats.org/officeDocument/2006/relationships/font" Target="fonts/DMSans-italic.fntdata"/><Relationship Id="rId16" Type="http://schemas.openxmlformats.org/officeDocument/2006/relationships/slide" Target="slides/slide10.xml"/><Relationship Id="rId38" Type="http://schemas.openxmlformats.org/officeDocument/2006/relationships/font" Target="fonts/DMSans-bold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c2a329cc4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2c2a329cc4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31772df7961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31772df7961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31772df7961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31772df7961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31772df7961_1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31772df7961_1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31772df7961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31772df7961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31772df7961_1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31772df7961_1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31772df7961_1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31772df7961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2c2a329cc49_0_10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2c2a329cc49_0_10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c2a329cc49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2c2a329cc49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c2a329cc49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2c2a329cc49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1772df796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31772df796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313b2b14fc1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313b2b14fc1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3177a2ce406_4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3177a2ce406_4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31772df7961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31772df7961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31772df7961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31772df7961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31772df7961_1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31772df7961_1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6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" name="Google Shape;34;p2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35" name="Google Shape;35;p2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" name="Google Shape;119;p11"/>
          <p:cNvSpPr txBox="1"/>
          <p:nvPr>
            <p:ph hasCustomPrompt="1" type="title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/>
          <p:nvPr>
            <p:ph idx="1" type="body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1" name="Google Shape;121;p1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30" name="Google Shape;130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31" name="Google Shape;131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34" name="Google Shape;134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7" name="Google Shape;137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8" name="Google Shape;138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1" name="Google Shape;141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42" name="Google Shape;142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43" name="Google Shape;143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6" name="Google Shape;146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49" name="Google Shape;149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50" name="Google Shape;150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3" name="Google Shape;153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2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7" name="Google Shape;157;p2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58" name="Google Shape;158;p2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9" name="Google Shape;159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" name="Google Shape;39;p3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Google Shape;4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3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8" name="Google Shape;48;p3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62" name="Google Shape;162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65" name="Google Shape;165;p2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" name="Google Shape;166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dk2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4" name="Google Shape;54;p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4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dk2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1" name="Google Shape;61;p5"/>
          <p:cNvSpPr txBox="1"/>
          <p:nvPr>
            <p:ph idx="1" type="body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2" name="Google Shape;62;p5"/>
          <p:cNvSpPr txBox="1"/>
          <p:nvPr>
            <p:ph idx="2" type="body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3" name="Google Shape;63;p5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dk2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9" name="Google Shape;69;p6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chemeClr val="accent3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7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5" name="Google Shape;75;p7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6" name="Google Shape;76;p7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" name="Google Shape;93;p8"/>
          <p:cNvSpPr txBox="1"/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94" name="Google Shape;94;p8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2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9"/>
          <p:cNvSpPr txBox="1"/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0" name="Google Shape;100;p9"/>
          <p:cNvSpPr txBox="1"/>
          <p:nvPr>
            <p:ph idx="1" type="subTitle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1" name="Google Shape;101;p9"/>
          <p:cNvSpPr txBox="1"/>
          <p:nvPr>
            <p:ph idx="2" type="body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2" name="Google Shape;102;p9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accent1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0"/>
          <p:cNvSpPr txBox="1"/>
          <p:nvPr>
            <p:ph idx="1" type="body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8" name="Google Shape;108;p10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22.xml"/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hift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DM Sans SemiBold"/>
              <a:buNone/>
              <a:defRPr sz="28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6" name="Google Shape;126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ans Medium"/>
              <a:buChar char="●"/>
              <a:defRPr sz="1800">
                <a:solidFill>
                  <a:schemeClr val="l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Medium"/>
              <a:buChar char="○"/>
              <a:defRPr>
                <a:solidFill>
                  <a:schemeClr val="l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Medium"/>
              <a:buChar char="■"/>
              <a:defRPr>
                <a:solidFill>
                  <a:schemeClr val="l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Medium"/>
              <a:buChar char="●"/>
              <a:defRPr>
                <a:solidFill>
                  <a:schemeClr val="l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Medium"/>
              <a:buChar char="○"/>
              <a:defRPr>
                <a:solidFill>
                  <a:schemeClr val="l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Medium"/>
              <a:buChar char="■"/>
              <a:defRPr>
                <a:solidFill>
                  <a:schemeClr val="l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Medium"/>
              <a:buChar char="●"/>
              <a:defRPr>
                <a:solidFill>
                  <a:schemeClr val="l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Medium"/>
              <a:buChar char="○"/>
              <a:defRPr>
                <a:solidFill>
                  <a:schemeClr val="l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Medium"/>
              <a:buChar char="■"/>
              <a:defRPr>
                <a:solidFill>
                  <a:schemeClr val="l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127" name="Google Shape;127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png"/><Relationship Id="rId4" Type="http://schemas.openxmlformats.org/officeDocument/2006/relationships/image" Target="../media/image20.png"/><Relationship Id="rId5" Type="http://schemas.openxmlformats.org/officeDocument/2006/relationships/image" Target="../media/image2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png"/><Relationship Id="rId4" Type="http://schemas.openxmlformats.org/officeDocument/2006/relationships/image" Target="../media/image20.png"/><Relationship Id="rId5" Type="http://schemas.openxmlformats.org/officeDocument/2006/relationships/image" Target="../media/image2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1.png"/><Relationship Id="rId4" Type="http://schemas.openxmlformats.org/officeDocument/2006/relationships/image" Target="../media/image1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png"/><Relationship Id="rId4" Type="http://schemas.openxmlformats.org/officeDocument/2006/relationships/image" Target="../media/image24.png"/><Relationship Id="rId5" Type="http://schemas.openxmlformats.org/officeDocument/2006/relationships/image" Target="../media/image1.png"/><Relationship Id="rId6" Type="http://schemas.openxmlformats.org/officeDocument/2006/relationships/image" Target="../media/image2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1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1" Type="http://schemas.openxmlformats.org/officeDocument/2006/relationships/image" Target="../media/image13.png"/><Relationship Id="rId10" Type="http://schemas.openxmlformats.org/officeDocument/2006/relationships/image" Target="../media/image9.png"/><Relationship Id="rId13" Type="http://schemas.openxmlformats.org/officeDocument/2006/relationships/image" Target="../media/image14.png"/><Relationship Id="rId12" Type="http://schemas.openxmlformats.org/officeDocument/2006/relationships/image" Target="../media/image12.png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9" Type="http://schemas.openxmlformats.org/officeDocument/2006/relationships/image" Target="../media/image15.png"/><Relationship Id="rId5" Type="http://schemas.openxmlformats.org/officeDocument/2006/relationships/image" Target="../media/image5.png"/><Relationship Id="rId6" Type="http://schemas.openxmlformats.org/officeDocument/2006/relationships/image" Target="../media/image11.png"/><Relationship Id="rId7" Type="http://schemas.openxmlformats.org/officeDocument/2006/relationships/image" Target="../media/image6.png"/><Relationship Id="rId8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10.png"/><Relationship Id="rId6" Type="http://schemas.openxmlformats.org/officeDocument/2006/relationships/image" Target="../media/image1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Relationship Id="rId4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1" Type="http://schemas.openxmlformats.org/officeDocument/2006/relationships/image" Target="../media/image13.png"/><Relationship Id="rId10" Type="http://schemas.openxmlformats.org/officeDocument/2006/relationships/image" Target="../media/image9.png"/><Relationship Id="rId13" Type="http://schemas.openxmlformats.org/officeDocument/2006/relationships/image" Target="../media/image14.png"/><Relationship Id="rId12" Type="http://schemas.openxmlformats.org/officeDocument/2006/relationships/image" Target="../media/image12.png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9" Type="http://schemas.openxmlformats.org/officeDocument/2006/relationships/image" Target="../media/image15.png"/><Relationship Id="rId5" Type="http://schemas.openxmlformats.org/officeDocument/2006/relationships/image" Target="../media/image5.png"/><Relationship Id="rId6" Type="http://schemas.openxmlformats.org/officeDocument/2006/relationships/image" Target="../media/image11.png"/><Relationship Id="rId7" Type="http://schemas.openxmlformats.org/officeDocument/2006/relationships/image" Target="../media/image6.png"/><Relationship Id="rId8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10.png"/><Relationship Id="rId6" Type="http://schemas.openxmlformats.org/officeDocument/2006/relationships/image" Target="../media/image1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4900" y="486200"/>
            <a:ext cx="2157600" cy="559850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5"/>
          <p:cNvSpPr txBox="1"/>
          <p:nvPr/>
        </p:nvSpPr>
        <p:spPr>
          <a:xfrm>
            <a:off x="348075" y="2165350"/>
            <a:ext cx="47391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rgbClr val="FFDA18"/>
                </a:solidFill>
                <a:latin typeface="DM Sans SemiBold"/>
                <a:ea typeface="DM Sans SemiBold"/>
                <a:cs typeface="DM Sans SemiBold"/>
                <a:sym typeface="DM Sans SemiBold"/>
              </a:rPr>
              <a:t>The Merge Conflict - Conflict</a:t>
            </a:r>
            <a:endParaRPr sz="3500">
              <a:solidFill>
                <a:srgbClr val="FFDA18"/>
              </a:solidFill>
              <a:latin typeface="DM Sans SemiBold"/>
              <a:ea typeface="DM Sans SemiBold"/>
              <a:cs typeface="DM Sans SemiBold"/>
              <a:sym typeface="DM Sans SemiBold"/>
            </a:endParaRPr>
          </a:p>
        </p:txBody>
      </p:sp>
      <p:sp>
        <p:nvSpPr>
          <p:cNvPr id="175" name="Google Shape;175;p25"/>
          <p:cNvSpPr txBox="1"/>
          <p:nvPr/>
        </p:nvSpPr>
        <p:spPr>
          <a:xfrm>
            <a:off x="348075" y="2953875"/>
            <a:ext cx="5261400" cy="13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rPr>
              <a:t>Apply-Before-Merge</a:t>
            </a:r>
            <a:endParaRPr sz="2200">
              <a:solidFill>
                <a:schemeClr val="lt1"/>
              </a:solidFill>
              <a:latin typeface="DM Sans SemiBold"/>
              <a:ea typeface="DM Sans SemiBold"/>
              <a:cs typeface="DM Sans SemiBold"/>
              <a:sym typeface="DM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rPr>
              <a:t>vs.</a:t>
            </a:r>
            <a:endParaRPr sz="2200">
              <a:solidFill>
                <a:schemeClr val="lt1"/>
              </a:solidFill>
              <a:latin typeface="DM Sans SemiBold"/>
              <a:ea typeface="DM Sans SemiBold"/>
              <a:cs typeface="DM Sans SemiBold"/>
              <a:sym typeface="DM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rPr>
              <a:t>Traditional Continuous Deployment</a:t>
            </a:r>
            <a:endParaRPr sz="2200">
              <a:solidFill>
                <a:schemeClr val="lt1"/>
              </a:solidFill>
              <a:latin typeface="DM Sans SemiBold"/>
              <a:ea typeface="DM Sans SemiBold"/>
              <a:cs typeface="DM Sans SemiBold"/>
              <a:sym typeface="DM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>
              <a:solidFill>
                <a:srgbClr val="FFDA18"/>
              </a:solidFill>
              <a:latin typeface="DM Sans SemiBold"/>
              <a:ea typeface="DM Sans SemiBold"/>
              <a:cs typeface="DM Sans SemiBold"/>
              <a:sym typeface="DM Sans Semi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4"/>
          <p:cNvSpPr txBox="1"/>
          <p:nvPr>
            <p:ph type="ctrTitle"/>
          </p:nvPr>
        </p:nvSpPr>
        <p:spPr>
          <a:xfrm>
            <a:off x="1780225" y="907350"/>
            <a:ext cx="5620200" cy="98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So which option is better?</a:t>
            </a:r>
            <a:endParaRPr i="1" sz="3400">
              <a:solidFill>
                <a:srgbClr val="999999"/>
              </a:solidFill>
            </a:endParaRPr>
          </a:p>
        </p:txBody>
      </p:sp>
      <p:pic>
        <p:nvPicPr>
          <p:cNvPr id="356" name="Google Shape;356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27750" y="4662370"/>
            <a:ext cx="1062425" cy="2756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35"/>
          <p:cNvSpPr txBox="1"/>
          <p:nvPr>
            <p:ph type="ctrTitle"/>
          </p:nvPr>
        </p:nvSpPr>
        <p:spPr>
          <a:xfrm>
            <a:off x="1780225" y="907350"/>
            <a:ext cx="5620200" cy="98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So which option is better?</a:t>
            </a:r>
            <a:endParaRPr i="1" sz="3400">
              <a:solidFill>
                <a:srgbClr val="999999"/>
              </a:solidFill>
            </a:endParaRPr>
          </a:p>
        </p:txBody>
      </p:sp>
      <p:sp>
        <p:nvSpPr>
          <p:cNvPr id="362" name="Google Shape;362;p35"/>
          <p:cNvSpPr/>
          <p:nvPr/>
        </p:nvSpPr>
        <p:spPr>
          <a:xfrm>
            <a:off x="1743450" y="2257075"/>
            <a:ext cx="5657100" cy="1475700"/>
          </a:xfrm>
          <a:prstGeom prst="rect">
            <a:avLst/>
          </a:prstGeom>
          <a:solidFill>
            <a:srgbClr val="313B4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313B4D"/>
              </a:highlight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sp>
        <p:nvSpPr>
          <p:cNvPr id="363" name="Google Shape;363;p35"/>
          <p:cNvSpPr txBox="1"/>
          <p:nvPr/>
        </p:nvSpPr>
        <p:spPr>
          <a:xfrm>
            <a:off x="2041325" y="2383050"/>
            <a:ext cx="53172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lt1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“It depends.”</a:t>
            </a:r>
            <a:endParaRPr sz="2300">
              <a:solidFill>
                <a:schemeClr val="lt1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pic>
        <p:nvPicPr>
          <p:cNvPr id="364" name="Google Shape;364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27750" y="4662370"/>
            <a:ext cx="1062425" cy="275681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p35"/>
          <p:cNvSpPr txBox="1"/>
          <p:nvPr/>
        </p:nvSpPr>
        <p:spPr>
          <a:xfrm>
            <a:off x="3778300" y="2987100"/>
            <a:ext cx="3017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ans Medium"/>
              <a:buChar char="-"/>
            </a:pPr>
            <a:r>
              <a:rPr lang="en" sz="1800">
                <a:solidFill>
                  <a:schemeClr val="lt1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Every Architect</a:t>
            </a:r>
            <a:endParaRPr sz="1800">
              <a:solidFill>
                <a:schemeClr val="lt1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Cases</a:t>
            </a:r>
            <a:endParaRPr/>
          </a:p>
        </p:txBody>
      </p:sp>
      <p:sp>
        <p:nvSpPr>
          <p:cNvPr id="371" name="Google Shape;371;p36"/>
          <p:cNvSpPr txBox="1"/>
          <p:nvPr>
            <p:ph idx="1" type="body"/>
          </p:nvPr>
        </p:nvSpPr>
        <p:spPr>
          <a:xfrm>
            <a:off x="311700" y="1693825"/>
            <a:ext cx="3999900" cy="287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Based on your experience with the providers usage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Monolithic states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Application</a:t>
            </a:r>
            <a:r>
              <a:rPr lang="en"/>
              <a:t> developers are deploying IaC</a:t>
            </a:r>
            <a:endParaRPr/>
          </a:p>
        </p:txBody>
      </p:sp>
      <p:sp>
        <p:nvSpPr>
          <p:cNvPr id="372" name="Google Shape;372;p36"/>
          <p:cNvSpPr txBox="1"/>
          <p:nvPr>
            <p:ph idx="2" type="body"/>
          </p:nvPr>
        </p:nvSpPr>
        <p:spPr>
          <a:xfrm>
            <a:off x="4832400" y="1693675"/>
            <a:ext cx="3999900" cy="287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Frequent failed applies (even when plan succeeds)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Changes to main branch require a lot approvals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Low chance of conflict between PRs</a:t>
            </a:r>
            <a:endParaRPr/>
          </a:p>
        </p:txBody>
      </p:sp>
      <p:sp>
        <p:nvSpPr>
          <p:cNvPr id="373" name="Google Shape;373;p36"/>
          <p:cNvSpPr txBox="1"/>
          <p:nvPr>
            <p:ph type="title"/>
          </p:nvPr>
        </p:nvSpPr>
        <p:spPr>
          <a:xfrm>
            <a:off x="311700" y="1069425"/>
            <a:ext cx="3999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accent6"/>
                </a:solidFill>
              </a:rPr>
              <a:t>After</a:t>
            </a:r>
            <a:r>
              <a:rPr lang="en" sz="2500"/>
              <a:t> Merge</a:t>
            </a:r>
            <a:endParaRPr sz="2500"/>
          </a:p>
        </p:txBody>
      </p:sp>
      <p:sp>
        <p:nvSpPr>
          <p:cNvPr id="374" name="Google Shape;374;p36"/>
          <p:cNvSpPr txBox="1"/>
          <p:nvPr>
            <p:ph type="title"/>
          </p:nvPr>
        </p:nvSpPr>
        <p:spPr>
          <a:xfrm>
            <a:off x="4832400" y="1121125"/>
            <a:ext cx="3999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accent6"/>
                </a:solidFill>
              </a:rPr>
              <a:t>Before</a:t>
            </a:r>
            <a:r>
              <a:rPr lang="en" sz="2500"/>
              <a:t> Merge</a:t>
            </a:r>
            <a:endParaRPr sz="25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Better Way?!</a:t>
            </a:r>
            <a:endParaRPr/>
          </a:p>
        </p:txBody>
      </p:sp>
      <p:sp>
        <p:nvSpPr>
          <p:cNvPr id="380" name="Google Shape;380;p37"/>
          <p:cNvSpPr txBox="1"/>
          <p:nvPr/>
        </p:nvSpPr>
        <p:spPr>
          <a:xfrm>
            <a:off x="311700" y="1297400"/>
            <a:ext cx="444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In application development:</a:t>
            </a:r>
            <a:endParaRPr sz="1800">
              <a:solidFill>
                <a:schemeClr val="lt1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grpSp>
        <p:nvGrpSpPr>
          <p:cNvPr id="381" name="Google Shape;381;p37"/>
          <p:cNvGrpSpPr/>
          <p:nvPr/>
        </p:nvGrpSpPr>
        <p:grpSpPr>
          <a:xfrm>
            <a:off x="816987" y="3472523"/>
            <a:ext cx="924626" cy="991750"/>
            <a:chOff x="996975" y="2269475"/>
            <a:chExt cx="1909200" cy="2047800"/>
          </a:xfrm>
        </p:grpSpPr>
        <p:sp>
          <p:nvSpPr>
            <p:cNvPr id="382" name="Google Shape;382;p37"/>
            <p:cNvSpPr/>
            <p:nvPr/>
          </p:nvSpPr>
          <p:spPr>
            <a:xfrm>
              <a:off x="996975" y="2269475"/>
              <a:ext cx="1909200" cy="20478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pic>
          <p:nvPicPr>
            <p:cNvPr id="383" name="Google Shape;383;p3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032825" y="2313375"/>
              <a:ext cx="1837500" cy="1960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84" name="Google Shape;384;p37"/>
          <p:cNvGrpSpPr/>
          <p:nvPr/>
        </p:nvGrpSpPr>
        <p:grpSpPr>
          <a:xfrm>
            <a:off x="2611178" y="2290285"/>
            <a:ext cx="985828" cy="991772"/>
            <a:chOff x="6605125" y="2188875"/>
            <a:chExt cx="1393200" cy="1401600"/>
          </a:xfrm>
        </p:grpSpPr>
        <p:sp>
          <p:nvSpPr>
            <p:cNvPr id="385" name="Google Shape;385;p37"/>
            <p:cNvSpPr/>
            <p:nvPr/>
          </p:nvSpPr>
          <p:spPr>
            <a:xfrm>
              <a:off x="6605125" y="2188875"/>
              <a:ext cx="1393200" cy="14016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pic>
          <p:nvPicPr>
            <p:cNvPr id="386" name="Google Shape;386;p3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701875" y="2269475"/>
              <a:ext cx="1219200" cy="12192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87" name="Google Shape;387;p37"/>
          <p:cNvGrpSpPr/>
          <p:nvPr/>
        </p:nvGrpSpPr>
        <p:grpSpPr>
          <a:xfrm>
            <a:off x="778264" y="1870129"/>
            <a:ext cx="1023614" cy="991772"/>
            <a:chOff x="3403800" y="2166375"/>
            <a:chExt cx="1446600" cy="1401600"/>
          </a:xfrm>
        </p:grpSpPr>
        <p:sp>
          <p:nvSpPr>
            <p:cNvPr id="388" name="Google Shape;388;p37"/>
            <p:cNvSpPr/>
            <p:nvPr/>
          </p:nvSpPr>
          <p:spPr>
            <a:xfrm>
              <a:off x="3403800" y="2166375"/>
              <a:ext cx="1446600" cy="14016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pic>
          <p:nvPicPr>
            <p:cNvPr id="389" name="Google Shape;389;p3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532575" y="2295150"/>
              <a:ext cx="1189050" cy="11890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90" name="Google Shape;390;p37"/>
          <p:cNvSpPr txBox="1"/>
          <p:nvPr/>
        </p:nvSpPr>
        <p:spPr>
          <a:xfrm>
            <a:off x="375076" y="2861925"/>
            <a:ext cx="1830000" cy="2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GitLab Merge Trains</a:t>
            </a:r>
            <a:endParaRPr sz="1300">
              <a:solidFill>
                <a:schemeClr val="lt1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sp>
        <p:nvSpPr>
          <p:cNvPr id="391" name="Google Shape;391;p37"/>
          <p:cNvSpPr txBox="1"/>
          <p:nvPr/>
        </p:nvSpPr>
        <p:spPr>
          <a:xfrm>
            <a:off x="2350488" y="3356300"/>
            <a:ext cx="1507200" cy="2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GitHub Merge Queues</a:t>
            </a:r>
            <a:endParaRPr sz="1300">
              <a:solidFill>
                <a:schemeClr val="lt1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sp>
        <p:nvSpPr>
          <p:cNvPr id="392" name="Google Shape;392;p37"/>
          <p:cNvSpPr txBox="1"/>
          <p:nvPr/>
        </p:nvSpPr>
        <p:spPr>
          <a:xfrm>
            <a:off x="722925" y="4464275"/>
            <a:ext cx="11343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bors-ng</a:t>
            </a:r>
            <a:endParaRPr sz="1300">
              <a:solidFill>
                <a:schemeClr val="lt1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sp>
        <p:nvSpPr>
          <p:cNvPr id="393" name="Google Shape;393;p37"/>
          <p:cNvSpPr txBox="1"/>
          <p:nvPr>
            <p:ph idx="4294967295" type="body"/>
          </p:nvPr>
        </p:nvSpPr>
        <p:spPr>
          <a:xfrm>
            <a:off x="4832400" y="1333525"/>
            <a:ext cx="3999900" cy="326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Multiple PRs are grouped into a single queue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Checks are run on all PRs and most recent target branch (*)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queue is merged into the target branch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On failure the problematic PR is removed from the queue (*)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Better Way?!</a:t>
            </a:r>
            <a:endParaRPr/>
          </a:p>
        </p:txBody>
      </p:sp>
      <p:sp>
        <p:nvSpPr>
          <p:cNvPr id="399" name="Google Shape;399;p38"/>
          <p:cNvSpPr txBox="1"/>
          <p:nvPr/>
        </p:nvSpPr>
        <p:spPr>
          <a:xfrm>
            <a:off x="311700" y="1297400"/>
            <a:ext cx="444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In application development:</a:t>
            </a:r>
            <a:endParaRPr sz="1800">
              <a:solidFill>
                <a:schemeClr val="lt1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grpSp>
        <p:nvGrpSpPr>
          <p:cNvPr id="400" name="Google Shape;400;p38"/>
          <p:cNvGrpSpPr/>
          <p:nvPr/>
        </p:nvGrpSpPr>
        <p:grpSpPr>
          <a:xfrm>
            <a:off x="816987" y="3472523"/>
            <a:ext cx="924626" cy="991750"/>
            <a:chOff x="996975" y="2269475"/>
            <a:chExt cx="1909200" cy="2047800"/>
          </a:xfrm>
        </p:grpSpPr>
        <p:sp>
          <p:nvSpPr>
            <p:cNvPr id="401" name="Google Shape;401;p38"/>
            <p:cNvSpPr/>
            <p:nvPr/>
          </p:nvSpPr>
          <p:spPr>
            <a:xfrm>
              <a:off x="996975" y="2269475"/>
              <a:ext cx="1909200" cy="20478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pic>
          <p:nvPicPr>
            <p:cNvPr id="402" name="Google Shape;402;p3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032825" y="2313375"/>
              <a:ext cx="1837500" cy="1960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03" name="Google Shape;403;p38"/>
          <p:cNvGrpSpPr/>
          <p:nvPr/>
        </p:nvGrpSpPr>
        <p:grpSpPr>
          <a:xfrm>
            <a:off x="2611178" y="2290285"/>
            <a:ext cx="985828" cy="991772"/>
            <a:chOff x="6605125" y="2188875"/>
            <a:chExt cx="1393200" cy="1401600"/>
          </a:xfrm>
        </p:grpSpPr>
        <p:sp>
          <p:nvSpPr>
            <p:cNvPr id="404" name="Google Shape;404;p38"/>
            <p:cNvSpPr/>
            <p:nvPr/>
          </p:nvSpPr>
          <p:spPr>
            <a:xfrm>
              <a:off x="6605125" y="2188875"/>
              <a:ext cx="1393200" cy="14016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pic>
          <p:nvPicPr>
            <p:cNvPr id="405" name="Google Shape;405;p3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701875" y="2269475"/>
              <a:ext cx="1219200" cy="12192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06" name="Google Shape;406;p38"/>
          <p:cNvGrpSpPr/>
          <p:nvPr/>
        </p:nvGrpSpPr>
        <p:grpSpPr>
          <a:xfrm>
            <a:off x="778264" y="1870129"/>
            <a:ext cx="1023614" cy="991772"/>
            <a:chOff x="3403800" y="2166375"/>
            <a:chExt cx="1446600" cy="1401600"/>
          </a:xfrm>
        </p:grpSpPr>
        <p:sp>
          <p:nvSpPr>
            <p:cNvPr id="407" name="Google Shape;407;p38"/>
            <p:cNvSpPr/>
            <p:nvPr/>
          </p:nvSpPr>
          <p:spPr>
            <a:xfrm>
              <a:off x="3403800" y="2166375"/>
              <a:ext cx="1446600" cy="14016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pic>
          <p:nvPicPr>
            <p:cNvPr id="408" name="Google Shape;408;p3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532575" y="2295150"/>
              <a:ext cx="1189050" cy="11890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09" name="Google Shape;409;p38"/>
          <p:cNvSpPr txBox="1"/>
          <p:nvPr/>
        </p:nvSpPr>
        <p:spPr>
          <a:xfrm>
            <a:off x="375076" y="2861925"/>
            <a:ext cx="1830000" cy="2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GitLab Merge Trains</a:t>
            </a:r>
            <a:endParaRPr sz="1300">
              <a:solidFill>
                <a:schemeClr val="lt1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sp>
        <p:nvSpPr>
          <p:cNvPr id="410" name="Google Shape;410;p38"/>
          <p:cNvSpPr txBox="1"/>
          <p:nvPr/>
        </p:nvSpPr>
        <p:spPr>
          <a:xfrm>
            <a:off x="2350488" y="3356300"/>
            <a:ext cx="1507200" cy="2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GitHub Merge Queues</a:t>
            </a:r>
            <a:endParaRPr sz="1300">
              <a:solidFill>
                <a:schemeClr val="lt1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sp>
        <p:nvSpPr>
          <p:cNvPr id="411" name="Google Shape;411;p38"/>
          <p:cNvSpPr txBox="1"/>
          <p:nvPr/>
        </p:nvSpPr>
        <p:spPr>
          <a:xfrm>
            <a:off x="722925" y="4464275"/>
            <a:ext cx="11343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bors-ng</a:t>
            </a:r>
            <a:endParaRPr sz="1300">
              <a:solidFill>
                <a:schemeClr val="lt1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sp>
        <p:nvSpPr>
          <p:cNvPr id="412" name="Google Shape;412;p38"/>
          <p:cNvSpPr txBox="1"/>
          <p:nvPr>
            <p:ph idx="4294967295" type="body"/>
          </p:nvPr>
        </p:nvSpPr>
        <p:spPr>
          <a:xfrm>
            <a:off x="4832400" y="1333525"/>
            <a:ext cx="3999900" cy="326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Multiple PRs are grouped into a single queue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Checks are run on all PRs and most recent target branch (*)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queue is merged into the target branch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On failure the problematic PR is removed from the queue (*)</a:t>
            </a:r>
            <a:endParaRPr/>
          </a:p>
        </p:txBody>
      </p:sp>
      <p:sp>
        <p:nvSpPr>
          <p:cNvPr id="413" name="Google Shape;413;p38"/>
          <p:cNvSpPr/>
          <p:nvPr/>
        </p:nvSpPr>
        <p:spPr>
          <a:xfrm>
            <a:off x="859100" y="2901238"/>
            <a:ext cx="7553100" cy="1523700"/>
          </a:xfrm>
          <a:prstGeom prst="rect">
            <a:avLst/>
          </a:prstGeom>
          <a:solidFill>
            <a:srgbClr val="313B4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lt1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Can the same be achieved for infrastructure-as-code?</a:t>
            </a:r>
            <a:endParaRPr sz="2800">
              <a:solidFill>
                <a:schemeClr val="lt1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313B4D"/>
              </a:highlight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“Holy Grail”</a:t>
            </a:r>
            <a:endParaRPr/>
          </a:p>
        </p:txBody>
      </p:sp>
      <p:sp>
        <p:nvSpPr>
          <p:cNvPr id="419" name="Google Shape;419;p39"/>
          <p:cNvSpPr txBox="1"/>
          <p:nvPr>
            <p:ph idx="1" type="body"/>
          </p:nvPr>
        </p:nvSpPr>
        <p:spPr>
          <a:xfrm>
            <a:off x="311700" y="1152475"/>
            <a:ext cx="5604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DM Sans"/>
                <a:ea typeface="DM Sans"/>
                <a:cs typeface="DM Sans"/>
                <a:sym typeface="DM Sans"/>
              </a:rPr>
              <a:t>Use existing merge queue concepts:</a:t>
            </a:r>
            <a:endParaRPr b="1">
              <a:latin typeface="DM Sans"/>
              <a:ea typeface="DM Sans"/>
              <a:cs typeface="DM Sans"/>
              <a:sym typeface="DM Sans"/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Auto-pull from main to avoid apply conflicts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Automatic queue of all proposed changes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latin typeface="DM Sans"/>
                <a:ea typeface="DM Sans"/>
                <a:cs typeface="DM Sans"/>
                <a:sym typeface="DM Sans"/>
              </a:rPr>
              <a:t>Add IaC dedicated functionalities:</a:t>
            </a:r>
            <a:endParaRPr b="1">
              <a:latin typeface="DM Sans"/>
              <a:ea typeface="DM Sans"/>
              <a:cs typeface="DM Sans"/>
              <a:sym typeface="DM Sans"/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Rollback on failure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Plan comparison between queue stages</a:t>
            </a:r>
            <a:endParaRPr/>
          </a:p>
        </p:txBody>
      </p:sp>
      <p:grpSp>
        <p:nvGrpSpPr>
          <p:cNvPr id="420" name="Google Shape;420;p39"/>
          <p:cNvGrpSpPr/>
          <p:nvPr/>
        </p:nvGrpSpPr>
        <p:grpSpPr>
          <a:xfrm>
            <a:off x="6325625" y="1515425"/>
            <a:ext cx="2322799" cy="2322801"/>
            <a:chOff x="5667075" y="572325"/>
            <a:chExt cx="2322799" cy="2322801"/>
          </a:xfrm>
        </p:grpSpPr>
        <p:pic>
          <p:nvPicPr>
            <p:cNvPr id="421" name="Google Shape;421;p3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667075" y="572325"/>
              <a:ext cx="2322799" cy="23228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2" name="Google Shape;422;p3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610762" y="816725"/>
              <a:ext cx="435425" cy="4354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7" name="Google Shape;427;p40"/>
          <p:cNvPicPr preferRelativeResize="0"/>
          <p:nvPr/>
        </p:nvPicPr>
        <p:blipFill rotWithShape="1">
          <a:blip r:embed="rId4">
            <a:alphaModFix/>
          </a:blip>
          <a:srcRect b="-928" l="0" r="6173" t="30580"/>
          <a:stretch/>
        </p:blipFill>
        <p:spPr>
          <a:xfrm>
            <a:off x="5326550" y="0"/>
            <a:ext cx="3740401" cy="2395002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Google Shape;428;p40"/>
          <p:cNvSpPr/>
          <p:nvPr/>
        </p:nvSpPr>
        <p:spPr>
          <a:xfrm>
            <a:off x="3483750" y="1608575"/>
            <a:ext cx="2176500" cy="2266500"/>
          </a:xfrm>
          <a:prstGeom prst="rect">
            <a:avLst/>
          </a:prstGeom>
          <a:solidFill>
            <a:srgbClr val="313B4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" name="Google Shape;429;p40"/>
          <p:cNvSpPr/>
          <p:nvPr/>
        </p:nvSpPr>
        <p:spPr>
          <a:xfrm>
            <a:off x="3495000" y="4033750"/>
            <a:ext cx="2154000" cy="2712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14253D"/>
                </a:solidFill>
                <a:latin typeface="DM Sans"/>
                <a:ea typeface="DM Sans"/>
                <a:cs typeface="DM Sans"/>
                <a:sym typeface="DM Sans"/>
              </a:rPr>
              <a:t>Have Feedback?</a:t>
            </a:r>
            <a:endParaRPr b="1" sz="1600">
              <a:solidFill>
                <a:srgbClr val="14253D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430" name="Google Shape;430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27750" y="4662370"/>
            <a:ext cx="1062425" cy="275681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1428"/>
              <a:buFont typeface="Arial"/>
              <a:buNone/>
            </a:pPr>
            <a:r>
              <a:rPr b="1" lang="en" sz="3500">
                <a:solidFill>
                  <a:srgbClr val="FFDA18"/>
                </a:solidFill>
                <a:latin typeface="DM Sans"/>
                <a:ea typeface="DM Sans"/>
                <a:cs typeface="DM Sans"/>
                <a:sym typeface="DM Sans"/>
              </a:rPr>
              <a:t>Thank</a:t>
            </a:r>
            <a:r>
              <a:rPr b="1" lang="en" sz="3500"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b="1" lang="en" sz="3500">
                <a:latin typeface="DM Sans"/>
                <a:ea typeface="DM Sans"/>
                <a:cs typeface="DM Sans"/>
                <a:sym typeface="DM Sans"/>
              </a:rPr>
              <a:t>You!</a:t>
            </a:r>
            <a:endParaRPr b="1" sz="14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DA18"/>
              </a:solidFill>
            </a:endParaRPr>
          </a:p>
        </p:txBody>
      </p:sp>
      <p:pic>
        <p:nvPicPr>
          <p:cNvPr id="432" name="Google Shape;432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62875" y="1732625"/>
            <a:ext cx="2018250" cy="2018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6"/>
          <p:cNvSpPr txBox="1"/>
          <p:nvPr/>
        </p:nvSpPr>
        <p:spPr>
          <a:xfrm>
            <a:off x="2998375" y="2813925"/>
            <a:ext cx="28230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rgbClr val="FFDA18"/>
                </a:solidFill>
                <a:latin typeface="DM Sans Black"/>
                <a:ea typeface="DM Sans Black"/>
                <a:cs typeface="DM Sans Black"/>
                <a:sym typeface="DM Sans Black"/>
              </a:rPr>
              <a:t>Asaf</a:t>
            </a:r>
            <a:endParaRPr sz="3500">
              <a:solidFill>
                <a:srgbClr val="FFDA18"/>
              </a:solidFill>
              <a:latin typeface="DM Sans Black"/>
              <a:ea typeface="DM Sans Black"/>
              <a:cs typeface="DM Sans Black"/>
              <a:sym typeface="DM Sans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rgbClr val="FFDA18"/>
                </a:solidFill>
                <a:latin typeface="DM Sans Black"/>
                <a:ea typeface="DM Sans Black"/>
                <a:cs typeface="DM Sans Black"/>
                <a:sym typeface="DM Sans Black"/>
              </a:rPr>
              <a:t>Blubshtein</a:t>
            </a:r>
            <a:endParaRPr sz="3500">
              <a:solidFill>
                <a:srgbClr val="FFDA18"/>
              </a:solidFill>
              <a:latin typeface="DM Sans Black"/>
              <a:ea typeface="DM Sans Black"/>
              <a:cs typeface="DM Sans Black"/>
              <a:sym typeface="DM Sans Black"/>
            </a:endParaRPr>
          </a:p>
        </p:txBody>
      </p:sp>
      <p:sp>
        <p:nvSpPr>
          <p:cNvPr id="181" name="Google Shape;181;p26"/>
          <p:cNvSpPr txBox="1"/>
          <p:nvPr/>
        </p:nvSpPr>
        <p:spPr>
          <a:xfrm>
            <a:off x="2973925" y="4076025"/>
            <a:ext cx="2871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Solution Architect at env0</a:t>
            </a:r>
            <a:endParaRPr b="1" sz="120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82" name="Google Shape;182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27750" y="4662370"/>
            <a:ext cx="1062425" cy="2756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73937" y="568675"/>
            <a:ext cx="1641686" cy="20525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merge Conflict</a:t>
            </a:r>
            <a:r>
              <a:rPr lang="en" sz="1150">
                <a:solidFill>
                  <a:srgbClr val="D1D2D3"/>
                </a:solidFill>
                <a:highlight>
                  <a:srgbClr val="1A1D21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>
                <a:solidFill>
                  <a:srgbClr val="FFDA18"/>
                </a:solidFill>
              </a:rPr>
              <a:t>Conflict</a:t>
            </a:r>
            <a:endParaRPr>
              <a:solidFill>
                <a:srgbClr val="FFDA1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A18"/>
              </a:buClr>
              <a:buSzPts val="1700"/>
              <a:buFont typeface="Arial"/>
              <a:buChar char="●"/>
            </a:pPr>
            <a:r>
              <a:rPr lang="en"/>
              <a:t>OpenTofu deployment pipelines are often implemented with checks such as </a:t>
            </a:r>
            <a:r>
              <a:rPr lang="en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format</a:t>
            </a:r>
            <a:r>
              <a:rPr lang="en"/>
              <a:t>, </a:t>
            </a:r>
            <a:r>
              <a:rPr lang="en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validate</a:t>
            </a:r>
            <a:r>
              <a:rPr lang="en"/>
              <a:t>, and </a:t>
            </a:r>
            <a:r>
              <a:rPr lang="en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plan</a:t>
            </a:r>
            <a:endParaRPr>
              <a:solidFill>
                <a:schemeClr val="accent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365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A18"/>
              </a:buClr>
              <a:buSzPts val="1700"/>
              <a:buFont typeface="Arial"/>
              <a:buChar char="●"/>
            </a:pPr>
            <a:r>
              <a:rPr lang="en"/>
              <a:t>One of the question we get asked the most following that is</a:t>
            </a:r>
            <a:endParaRPr sz="17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90" name="Google Shape;190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27750" y="4662370"/>
            <a:ext cx="1062425" cy="275681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7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￼</a:t>
            </a:r>
            <a:endParaRPr/>
          </a:p>
        </p:txBody>
      </p:sp>
      <p:sp>
        <p:nvSpPr>
          <p:cNvPr id="192" name="Google Shape;192;p27"/>
          <p:cNvSpPr/>
          <p:nvPr/>
        </p:nvSpPr>
        <p:spPr>
          <a:xfrm>
            <a:off x="1743450" y="2257075"/>
            <a:ext cx="5657100" cy="1475700"/>
          </a:xfrm>
          <a:prstGeom prst="rect">
            <a:avLst/>
          </a:prstGeom>
          <a:solidFill>
            <a:srgbClr val="313B4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313B4D"/>
              </a:highlight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sp>
        <p:nvSpPr>
          <p:cNvPr id="193" name="Google Shape;193;p27"/>
          <p:cNvSpPr txBox="1"/>
          <p:nvPr/>
        </p:nvSpPr>
        <p:spPr>
          <a:xfrm>
            <a:off x="1913400" y="2548525"/>
            <a:ext cx="53172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lt1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Should I run my </a:t>
            </a:r>
            <a:r>
              <a:rPr lang="en" sz="2300">
                <a:solidFill>
                  <a:schemeClr val="lt1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applies</a:t>
            </a:r>
            <a:r>
              <a:rPr lang="en" sz="2300">
                <a:solidFill>
                  <a:schemeClr val="lt1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 before or after the PR is merged?</a:t>
            </a:r>
            <a:endParaRPr sz="2300">
              <a:solidFill>
                <a:schemeClr val="lt1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8" name="Google Shape;198;p28"/>
          <p:cNvCxnSpPr>
            <a:endCxn id="199" idx="1"/>
          </p:cNvCxnSpPr>
          <p:nvPr/>
        </p:nvCxnSpPr>
        <p:spPr>
          <a:xfrm>
            <a:off x="2393939" y="3644950"/>
            <a:ext cx="3479100" cy="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0" name="Google Shape;200;p28"/>
          <p:cNvSpPr/>
          <p:nvPr/>
        </p:nvSpPr>
        <p:spPr>
          <a:xfrm>
            <a:off x="5758375" y="3358574"/>
            <a:ext cx="572700" cy="572700"/>
          </a:xfrm>
          <a:prstGeom prst="ellipse">
            <a:avLst/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cxnSp>
        <p:nvCxnSpPr>
          <p:cNvPr id="201" name="Google Shape;201;p28"/>
          <p:cNvCxnSpPr/>
          <p:nvPr/>
        </p:nvCxnSpPr>
        <p:spPr>
          <a:xfrm>
            <a:off x="1848675" y="1903875"/>
            <a:ext cx="6234000" cy="114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2" name="Google Shape;202;p28"/>
          <p:cNvSpPr/>
          <p:nvPr/>
        </p:nvSpPr>
        <p:spPr>
          <a:xfrm>
            <a:off x="1696100" y="1623237"/>
            <a:ext cx="572700" cy="572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sp>
        <p:nvSpPr>
          <p:cNvPr id="203" name="Google Shape;203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Apply </a:t>
            </a:r>
            <a:r>
              <a:rPr lang="en">
                <a:solidFill>
                  <a:srgbClr val="FFDA18"/>
                </a:solidFill>
              </a:rPr>
              <a:t>After </a:t>
            </a:r>
            <a:r>
              <a:rPr lang="en"/>
              <a:t>Merge</a:t>
            </a:r>
            <a:endParaRPr>
              <a:solidFill>
                <a:srgbClr val="FFDA1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4" name="Google Shape;204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27750" y="4662370"/>
            <a:ext cx="1062425" cy="275681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28"/>
          <p:cNvSpPr/>
          <p:nvPr/>
        </p:nvSpPr>
        <p:spPr>
          <a:xfrm>
            <a:off x="254200" y="1561100"/>
            <a:ext cx="572700" cy="572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pic>
        <p:nvPicPr>
          <p:cNvPr id="206" name="Google Shape;206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8148" y="1689438"/>
            <a:ext cx="264800" cy="316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06700" y="1424650"/>
            <a:ext cx="264800" cy="264800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8"/>
          <p:cNvSpPr/>
          <p:nvPr/>
        </p:nvSpPr>
        <p:spPr>
          <a:xfrm>
            <a:off x="8029475" y="1623224"/>
            <a:ext cx="572700" cy="572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pic>
        <p:nvPicPr>
          <p:cNvPr id="209" name="Google Shape;209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824432" y="1751565"/>
            <a:ext cx="316043" cy="316025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8"/>
          <p:cNvSpPr txBox="1"/>
          <p:nvPr/>
        </p:nvSpPr>
        <p:spPr>
          <a:xfrm>
            <a:off x="968850" y="1623225"/>
            <a:ext cx="855600" cy="4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main</a:t>
            </a:r>
            <a:endParaRPr b="1" sz="18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11" name="Google Shape;211;p28"/>
          <p:cNvSpPr/>
          <p:nvPr/>
        </p:nvSpPr>
        <p:spPr>
          <a:xfrm>
            <a:off x="6218900" y="1623237"/>
            <a:ext cx="572700" cy="572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sp>
        <p:nvSpPr>
          <p:cNvPr id="212" name="Google Shape;212;p28"/>
          <p:cNvSpPr txBox="1"/>
          <p:nvPr/>
        </p:nvSpPr>
        <p:spPr>
          <a:xfrm>
            <a:off x="773325" y="3358575"/>
            <a:ext cx="1184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feature</a:t>
            </a:r>
            <a:endParaRPr/>
          </a:p>
        </p:txBody>
      </p:sp>
      <p:pic>
        <p:nvPicPr>
          <p:cNvPr id="213" name="Google Shape;213;p2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347225" y="1751574"/>
            <a:ext cx="316050" cy="316050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28"/>
          <p:cNvSpPr/>
          <p:nvPr/>
        </p:nvSpPr>
        <p:spPr>
          <a:xfrm>
            <a:off x="2268800" y="3358587"/>
            <a:ext cx="572700" cy="572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pic>
        <p:nvPicPr>
          <p:cNvPr id="215" name="Google Shape;215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397132" y="3486915"/>
            <a:ext cx="316043" cy="316025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28"/>
          <p:cNvSpPr/>
          <p:nvPr/>
        </p:nvSpPr>
        <p:spPr>
          <a:xfrm>
            <a:off x="3309488" y="3358599"/>
            <a:ext cx="572700" cy="572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sp>
        <p:nvSpPr>
          <p:cNvPr id="217" name="Google Shape;217;p28"/>
          <p:cNvSpPr/>
          <p:nvPr/>
        </p:nvSpPr>
        <p:spPr>
          <a:xfrm>
            <a:off x="4462088" y="3358599"/>
            <a:ext cx="572700" cy="572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pic>
        <p:nvPicPr>
          <p:cNvPr id="199" name="Google Shape;199;p2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873039" y="3434250"/>
            <a:ext cx="316051" cy="421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2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616025" y="3512525"/>
            <a:ext cx="264800" cy="264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9" name="Google Shape;219;p28"/>
          <p:cNvCxnSpPr>
            <a:stCxn id="202" idx="4"/>
            <a:endCxn id="214" idx="2"/>
          </p:cNvCxnSpPr>
          <p:nvPr/>
        </p:nvCxnSpPr>
        <p:spPr>
          <a:xfrm flipH="1" rot="-5400000">
            <a:off x="1401200" y="2777187"/>
            <a:ext cx="1449000" cy="286500"/>
          </a:xfrm>
          <a:prstGeom prst="curvedConnector2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0" name="Google Shape;220;p28"/>
          <p:cNvSpPr/>
          <p:nvPr/>
        </p:nvSpPr>
        <p:spPr>
          <a:xfrm>
            <a:off x="7092950" y="1623237"/>
            <a:ext cx="572700" cy="572700"/>
          </a:xfrm>
          <a:prstGeom prst="ellipse">
            <a:avLst/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cxnSp>
        <p:nvCxnSpPr>
          <p:cNvPr id="221" name="Google Shape;221;p28"/>
          <p:cNvCxnSpPr>
            <a:stCxn id="200" idx="6"/>
            <a:endCxn id="211" idx="4"/>
          </p:cNvCxnSpPr>
          <p:nvPr/>
        </p:nvCxnSpPr>
        <p:spPr>
          <a:xfrm flipH="1" rot="10800000">
            <a:off x="6331075" y="2195924"/>
            <a:ext cx="174300" cy="1449000"/>
          </a:xfrm>
          <a:prstGeom prst="curvedConnector2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22" name="Google Shape;222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157807" y="1751577"/>
            <a:ext cx="316043" cy="31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70000" y="3644950"/>
            <a:ext cx="264800" cy="26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42300" y="1931125"/>
            <a:ext cx="264800" cy="26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2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200175" y="1751550"/>
            <a:ext cx="316050" cy="316050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28"/>
          <p:cNvSpPr/>
          <p:nvPr/>
        </p:nvSpPr>
        <p:spPr>
          <a:xfrm>
            <a:off x="6218900" y="2634074"/>
            <a:ext cx="572700" cy="572700"/>
          </a:xfrm>
          <a:prstGeom prst="ellipse">
            <a:avLst/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pic>
        <p:nvPicPr>
          <p:cNvPr id="227" name="Google Shape;227;p28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347225" y="2762400"/>
            <a:ext cx="316050" cy="31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28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3424127" y="3473238"/>
            <a:ext cx="343412" cy="343412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28"/>
          <p:cNvSpPr txBox="1"/>
          <p:nvPr/>
        </p:nvSpPr>
        <p:spPr>
          <a:xfrm>
            <a:off x="4350188" y="3855650"/>
            <a:ext cx="7965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plan</a:t>
            </a:r>
            <a:endParaRPr sz="900"/>
          </a:p>
        </p:txBody>
      </p:sp>
      <p:sp>
        <p:nvSpPr>
          <p:cNvPr id="230" name="Google Shape;230;p28"/>
          <p:cNvSpPr txBox="1"/>
          <p:nvPr/>
        </p:nvSpPr>
        <p:spPr>
          <a:xfrm>
            <a:off x="6851287" y="2727975"/>
            <a:ext cx="15516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Review</a:t>
            </a:r>
            <a:endParaRPr b="1" sz="13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31" name="Google Shape;231;p28"/>
          <p:cNvSpPr txBox="1"/>
          <p:nvPr/>
        </p:nvSpPr>
        <p:spPr>
          <a:xfrm>
            <a:off x="3064705" y="3855650"/>
            <a:ext cx="1062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Updates /commits</a:t>
            </a:r>
            <a:endParaRPr sz="700"/>
          </a:p>
        </p:txBody>
      </p:sp>
      <p:sp>
        <p:nvSpPr>
          <p:cNvPr id="232" name="Google Shape;232;p28"/>
          <p:cNvSpPr txBox="1"/>
          <p:nvPr/>
        </p:nvSpPr>
        <p:spPr>
          <a:xfrm>
            <a:off x="7092962" y="2129175"/>
            <a:ext cx="15516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apply</a:t>
            </a:r>
            <a:endParaRPr b="1" sz="13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33" name="Google Shape;233;p28"/>
          <p:cNvSpPr txBox="1"/>
          <p:nvPr/>
        </p:nvSpPr>
        <p:spPr>
          <a:xfrm>
            <a:off x="5573727" y="3824750"/>
            <a:ext cx="9420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PR created</a:t>
            </a:r>
            <a:endParaRPr sz="900"/>
          </a:p>
        </p:txBody>
      </p:sp>
      <p:sp>
        <p:nvSpPr>
          <p:cNvPr id="234" name="Google Shape;234;p28"/>
          <p:cNvSpPr txBox="1"/>
          <p:nvPr/>
        </p:nvSpPr>
        <p:spPr>
          <a:xfrm>
            <a:off x="6034252" y="1038275"/>
            <a:ext cx="9420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PR merged</a:t>
            </a:r>
            <a:endParaRPr sz="9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9"/>
          <p:cNvSpPr txBox="1"/>
          <p:nvPr>
            <p:ph idx="2" type="body"/>
          </p:nvPr>
        </p:nvSpPr>
        <p:spPr>
          <a:xfrm>
            <a:off x="4832400" y="1506650"/>
            <a:ext cx="3999900" cy="222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600">
                <a:latin typeface="DM Sans"/>
                <a:ea typeface="DM Sans"/>
                <a:cs typeface="DM Sans"/>
                <a:sym typeface="DM Sans"/>
              </a:rPr>
              <a:t>Cons</a:t>
            </a:r>
            <a:endParaRPr/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Often plan can succeed, but cannot </a:t>
            </a:r>
            <a:r>
              <a:rPr lang="en" sz="1600"/>
              <a:t>guarantee</a:t>
            </a:r>
            <a:r>
              <a:rPr lang="en" sz="1600"/>
              <a:t> successful apply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Rollback can be time consuming in case of </a:t>
            </a:r>
            <a:r>
              <a:rPr b="1" lang="en" sz="1600">
                <a:latin typeface="Courier New"/>
                <a:ea typeface="Courier New"/>
                <a:cs typeface="Courier New"/>
                <a:sym typeface="Courier New"/>
              </a:rPr>
              <a:t>apply</a:t>
            </a:r>
            <a:r>
              <a:rPr lang="en" sz="1600"/>
              <a:t> failure</a:t>
            </a:r>
            <a:endParaRPr sz="1600"/>
          </a:p>
        </p:txBody>
      </p:sp>
      <p:sp>
        <p:nvSpPr>
          <p:cNvPr id="240" name="Google Shape;240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Apply </a:t>
            </a:r>
            <a:r>
              <a:rPr lang="en">
                <a:solidFill>
                  <a:srgbClr val="FFDA18"/>
                </a:solidFill>
              </a:rPr>
              <a:t>After </a:t>
            </a:r>
            <a:r>
              <a:rPr lang="en"/>
              <a:t>Merge</a:t>
            </a:r>
            <a:endParaRPr>
              <a:solidFill>
                <a:srgbClr val="FFDA1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1" name="Google Shape;241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27750" y="4662370"/>
            <a:ext cx="1062425" cy="2756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52250" y="1604975"/>
            <a:ext cx="443800" cy="44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29950" y="1604975"/>
            <a:ext cx="443800" cy="443800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29"/>
          <p:cNvSpPr txBox="1"/>
          <p:nvPr>
            <p:ph idx="1" type="body"/>
          </p:nvPr>
        </p:nvSpPr>
        <p:spPr>
          <a:xfrm>
            <a:off x="311700" y="1506650"/>
            <a:ext cx="3999900" cy="263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latin typeface="DM Sans"/>
                <a:ea typeface="DM Sans"/>
                <a:cs typeface="DM Sans"/>
                <a:sym typeface="DM Sans"/>
              </a:rPr>
              <a:t>Pros</a:t>
            </a:r>
            <a:endParaRPr b="1" sz="2600">
              <a:latin typeface="DM Sans"/>
              <a:ea typeface="DM Sans"/>
              <a:cs typeface="DM Sans"/>
              <a:sym typeface="DM Sans"/>
            </a:endParaRPr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Naturally fits GitOps workflow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Familiar application development cycle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Main branch acts as source of truth</a:t>
            </a:r>
            <a:endParaRPr sz="16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Apply </a:t>
            </a:r>
            <a:r>
              <a:rPr lang="en">
                <a:solidFill>
                  <a:srgbClr val="FFDA18"/>
                </a:solidFill>
              </a:rPr>
              <a:t>After </a:t>
            </a:r>
            <a:r>
              <a:rPr lang="en"/>
              <a:t>Merge (Example)</a:t>
            </a:r>
            <a:endParaRPr/>
          </a:p>
        </p:txBody>
      </p:sp>
      <p:sp>
        <p:nvSpPr>
          <p:cNvPr id="250" name="Google Shape;250;p30"/>
          <p:cNvSpPr txBox="1"/>
          <p:nvPr/>
        </p:nvSpPr>
        <p:spPr>
          <a:xfrm>
            <a:off x="591300" y="1017725"/>
            <a:ext cx="9123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400">
                <a:solidFill>
                  <a:schemeClr val="dk1"/>
                </a:solidFill>
              </a:rPr>
              <a:t>👩‍💼</a:t>
            </a:r>
            <a:endParaRPr/>
          </a:p>
        </p:txBody>
      </p:sp>
      <p:sp>
        <p:nvSpPr>
          <p:cNvPr id="251" name="Google Shape;251;p30"/>
          <p:cNvSpPr/>
          <p:nvPr/>
        </p:nvSpPr>
        <p:spPr>
          <a:xfrm>
            <a:off x="1778325" y="1363250"/>
            <a:ext cx="1287900" cy="807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M Sans Medium"/>
                <a:ea typeface="DM Sans Medium"/>
                <a:cs typeface="DM Sans Medium"/>
                <a:sym typeface="DM Sans Medium"/>
              </a:rPr>
              <a:t>Jane creates feature branch</a:t>
            </a:r>
            <a:endParaRPr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sp>
        <p:nvSpPr>
          <p:cNvPr id="252" name="Google Shape;252;p30"/>
          <p:cNvSpPr/>
          <p:nvPr/>
        </p:nvSpPr>
        <p:spPr>
          <a:xfrm>
            <a:off x="3519250" y="1363250"/>
            <a:ext cx="1287900" cy="807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M Sans Medium"/>
                <a:ea typeface="DM Sans Medium"/>
                <a:cs typeface="DM Sans Medium"/>
                <a:sym typeface="DM Sans Medium"/>
              </a:rPr>
              <a:t>Update OpenTofu code</a:t>
            </a:r>
            <a:endParaRPr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sp>
        <p:nvSpPr>
          <p:cNvPr id="253" name="Google Shape;253;p30"/>
          <p:cNvSpPr/>
          <p:nvPr/>
        </p:nvSpPr>
        <p:spPr>
          <a:xfrm>
            <a:off x="5208700" y="1363250"/>
            <a:ext cx="1287900" cy="807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M Sans Medium"/>
                <a:ea typeface="DM Sans Medium"/>
                <a:cs typeface="DM Sans Medium"/>
                <a:sym typeface="DM Sans Medium"/>
              </a:rPr>
              <a:t>Run tests and plans</a:t>
            </a:r>
            <a:endParaRPr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pic>
        <p:nvPicPr>
          <p:cNvPr id="254" name="Google Shape;25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55725" y="1810775"/>
            <a:ext cx="443800" cy="443800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30"/>
          <p:cNvSpPr/>
          <p:nvPr/>
        </p:nvSpPr>
        <p:spPr>
          <a:xfrm>
            <a:off x="6898150" y="1363250"/>
            <a:ext cx="1287900" cy="807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M Sans Medium"/>
                <a:ea typeface="DM Sans Medium"/>
                <a:cs typeface="DM Sans Medium"/>
                <a:sym typeface="DM Sans Medium"/>
              </a:rPr>
              <a:t>Create PR</a:t>
            </a:r>
            <a:endParaRPr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sp>
        <p:nvSpPr>
          <p:cNvPr id="256" name="Google Shape;256;p30"/>
          <p:cNvSpPr/>
          <p:nvPr/>
        </p:nvSpPr>
        <p:spPr>
          <a:xfrm>
            <a:off x="6898150" y="2614775"/>
            <a:ext cx="1287900" cy="807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M Sans Medium"/>
                <a:ea typeface="DM Sans Medium"/>
                <a:cs typeface="DM Sans Medium"/>
                <a:sym typeface="DM Sans Medium"/>
              </a:rPr>
              <a:t>John Approves the PR</a:t>
            </a:r>
            <a:endParaRPr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sp>
        <p:nvSpPr>
          <p:cNvPr id="257" name="Google Shape;257;p30"/>
          <p:cNvSpPr txBox="1"/>
          <p:nvPr/>
        </p:nvSpPr>
        <p:spPr>
          <a:xfrm>
            <a:off x="5921475" y="2433575"/>
            <a:ext cx="9123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400">
                <a:solidFill>
                  <a:schemeClr val="dk1"/>
                </a:solidFill>
              </a:rPr>
              <a:t>👨‍💼</a:t>
            </a:r>
            <a:endParaRPr/>
          </a:p>
        </p:txBody>
      </p:sp>
      <p:cxnSp>
        <p:nvCxnSpPr>
          <p:cNvPr id="258" name="Google Shape;258;p30"/>
          <p:cNvCxnSpPr>
            <a:stCxn id="251" idx="3"/>
            <a:endCxn id="252" idx="1"/>
          </p:cNvCxnSpPr>
          <p:nvPr/>
        </p:nvCxnSpPr>
        <p:spPr>
          <a:xfrm>
            <a:off x="3066225" y="1766900"/>
            <a:ext cx="4530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9" name="Google Shape;259;p30"/>
          <p:cNvCxnSpPr>
            <a:stCxn id="252" idx="3"/>
            <a:endCxn id="253" idx="1"/>
          </p:cNvCxnSpPr>
          <p:nvPr/>
        </p:nvCxnSpPr>
        <p:spPr>
          <a:xfrm>
            <a:off x="4807150" y="1766900"/>
            <a:ext cx="4017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0" name="Google Shape;260;p30"/>
          <p:cNvCxnSpPr>
            <a:stCxn id="253" idx="3"/>
            <a:endCxn id="255" idx="1"/>
          </p:cNvCxnSpPr>
          <p:nvPr/>
        </p:nvCxnSpPr>
        <p:spPr>
          <a:xfrm>
            <a:off x="6496600" y="1766900"/>
            <a:ext cx="4017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1" name="Google Shape;261;p30"/>
          <p:cNvCxnSpPr>
            <a:stCxn id="255" idx="2"/>
            <a:endCxn id="256" idx="0"/>
          </p:cNvCxnSpPr>
          <p:nvPr/>
        </p:nvCxnSpPr>
        <p:spPr>
          <a:xfrm>
            <a:off x="7542100" y="2170550"/>
            <a:ext cx="0" cy="444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62" name="Google Shape;262;p30"/>
          <p:cNvSpPr/>
          <p:nvPr/>
        </p:nvSpPr>
        <p:spPr>
          <a:xfrm>
            <a:off x="6898150" y="3866300"/>
            <a:ext cx="1287900" cy="807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M Sans Medium"/>
                <a:ea typeface="DM Sans Medium"/>
                <a:cs typeface="DM Sans Medium"/>
                <a:sym typeface="DM Sans Medium"/>
              </a:rPr>
              <a:t>Branch is merged</a:t>
            </a:r>
            <a:endParaRPr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sp>
        <p:nvSpPr>
          <p:cNvPr id="263" name="Google Shape;263;p30"/>
          <p:cNvSpPr/>
          <p:nvPr/>
        </p:nvSpPr>
        <p:spPr>
          <a:xfrm>
            <a:off x="5255900" y="3866300"/>
            <a:ext cx="1287900" cy="807300"/>
          </a:xfrm>
          <a:prstGeom prst="roundRect">
            <a:avLst>
              <a:gd fmla="val 16667" name="adj"/>
            </a:avLst>
          </a:prstGeom>
          <a:solidFill>
            <a:srgbClr val="CC412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M Sans Medium"/>
                <a:ea typeface="DM Sans Medium"/>
                <a:cs typeface="DM Sans Medium"/>
                <a:sym typeface="DM Sans Medium"/>
              </a:rPr>
              <a:t>OpenTofu Apply</a:t>
            </a:r>
            <a:endParaRPr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sp>
        <p:nvSpPr>
          <p:cNvPr id="264" name="Google Shape;264;p30"/>
          <p:cNvSpPr/>
          <p:nvPr/>
        </p:nvSpPr>
        <p:spPr>
          <a:xfrm>
            <a:off x="1628850" y="3866300"/>
            <a:ext cx="1536000" cy="807300"/>
          </a:xfrm>
          <a:prstGeom prst="roundRect">
            <a:avLst>
              <a:gd fmla="val 16667" name="adj"/>
            </a:avLst>
          </a:prstGeom>
          <a:solidFill>
            <a:srgbClr val="CC412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M Sans Medium"/>
                <a:ea typeface="DM Sans Medium"/>
                <a:cs typeface="DM Sans Medium"/>
                <a:sym typeface="DM Sans Medium"/>
              </a:rPr>
              <a:t>Troubleshoot / decide to rollback</a:t>
            </a:r>
            <a:endParaRPr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cxnSp>
        <p:nvCxnSpPr>
          <p:cNvPr id="265" name="Google Shape;265;p30"/>
          <p:cNvCxnSpPr>
            <a:stCxn id="264" idx="0"/>
          </p:cNvCxnSpPr>
          <p:nvPr/>
        </p:nvCxnSpPr>
        <p:spPr>
          <a:xfrm flipH="1" rot="5400000">
            <a:off x="1547850" y="3017300"/>
            <a:ext cx="1695600" cy="24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66" name="Google Shape;266;p30"/>
          <p:cNvCxnSpPr>
            <a:stCxn id="256" idx="2"/>
            <a:endCxn id="262" idx="0"/>
          </p:cNvCxnSpPr>
          <p:nvPr/>
        </p:nvCxnSpPr>
        <p:spPr>
          <a:xfrm>
            <a:off x="7542100" y="3422075"/>
            <a:ext cx="0" cy="444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7" name="Google Shape;267;p30"/>
          <p:cNvCxnSpPr>
            <a:stCxn id="262" idx="1"/>
            <a:endCxn id="263" idx="3"/>
          </p:cNvCxnSpPr>
          <p:nvPr/>
        </p:nvCxnSpPr>
        <p:spPr>
          <a:xfrm rot="10800000">
            <a:off x="6543850" y="4269950"/>
            <a:ext cx="3543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8" name="Google Shape;268;p30"/>
          <p:cNvCxnSpPr>
            <a:stCxn id="263" idx="1"/>
            <a:endCxn id="269" idx="3"/>
          </p:cNvCxnSpPr>
          <p:nvPr/>
        </p:nvCxnSpPr>
        <p:spPr>
          <a:xfrm rot="10800000">
            <a:off x="4807100" y="4269950"/>
            <a:ext cx="4488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70" name="Google Shape;270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55725" y="4353325"/>
            <a:ext cx="443800" cy="443800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30"/>
          <p:cNvSpPr/>
          <p:nvPr/>
        </p:nvSpPr>
        <p:spPr>
          <a:xfrm>
            <a:off x="3519250" y="3866300"/>
            <a:ext cx="1287900" cy="807300"/>
          </a:xfrm>
          <a:prstGeom prst="roundRect">
            <a:avLst>
              <a:gd fmla="val 16667" name="adj"/>
            </a:avLst>
          </a:prstGeom>
          <a:solidFill>
            <a:srgbClr val="CC412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M Sans Medium"/>
                <a:ea typeface="DM Sans Medium"/>
                <a:cs typeface="DM Sans Medium"/>
                <a:sym typeface="DM Sans Medium"/>
              </a:rPr>
              <a:t>Production</a:t>
            </a:r>
            <a:r>
              <a:rPr lang="en">
                <a:latin typeface="DM Sans Medium"/>
                <a:ea typeface="DM Sans Medium"/>
                <a:cs typeface="DM Sans Medium"/>
                <a:sym typeface="DM Sans Medium"/>
              </a:rPr>
              <a:t> is impacted</a:t>
            </a:r>
            <a:endParaRPr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cxnSp>
        <p:nvCxnSpPr>
          <p:cNvPr id="271" name="Google Shape;271;p30"/>
          <p:cNvCxnSpPr>
            <a:stCxn id="269" idx="1"/>
            <a:endCxn id="264" idx="3"/>
          </p:cNvCxnSpPr>
          <p:nvPr/>
        </p:nvCxnSpPr>
        <p:spPr>
          <a:xfrm rot="10800000">
            <a:off x="3164950" y="4269950"/>
            <a:ext cx="3543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6" name="Google Shape;276;p31"/>
          <p:cNvCxnSpPr>
            <a:stCxn id="277" idx="6"/>
            <a:endCxn id="278" idx="1"/>
          </p:cNvCxnSpPr>
          <p:nvPr/>
        </p:nvCxnSpPr>
        <p:spPr>
          <a:xfrm>
            <a:off x="2841500" y="3644937"/>
            <a:ext cx="3234300" cy="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9" name="Google Shape;279;p31"/>
          <p:cNvCxnSpPr/>
          <p:nvPr/>
        </p:nvCxnSpPr>
        <p:spPr>
          <a:xfrm>
            <a:off x="1848675" y="1903875"/>
            <a:ext cx="6234000" cy="114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0" name="Google Shape;280;p31"/>
          <p:cNvSpPr/>
          <p:nvPr/>
        </p:nvSpPr>
        <p:spPr>
          <a:xfrm>
            <a:off x="1696100" y="1623237"/>
            <a:ext cx="572700" cy="572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sp>
        <p:nvSpPr>
          <p:cNvPr id="281" name="Google Shape;281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Apply </a:t>
            </a:r>
            <a:r>
              <a:rPr lang="en">
                <a:solidFill>
                  <a:srgbClr val="FFDA18"/>
                </a:solidFill>
              </a:rPr>
              <a:t>Before</a:t>
            </a:r>
            <a:r>
              <a:rPr lang="en">
                <a:solidFill>
                  <a:srgbClr val="FFDA18"/>
                </a:solidFill>
              </a:rPr>
              <a:t> </a:t>
            </a:r>
            <a:r>
              <a:rPr lang="en"/>
              <a:t>Merge</a:t>
            </a:r>
            <a:endParaRPr>
              <a:solidFill>
                <a:srgbClr val="FFDA1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2" name="Google Shape;282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27750" y="4662370"/>
            <a:ext cx="1062425" cy="275681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31"/>
          <p:cNvSpPr/>
          <p:nvPr/>
        </p:nvSpPr>
        <p:spPr>
          <a:xfrm>
            <a:off x="254200" y="1561100"/>
            <a:ext cx="572700" cy="572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pic>
        <p:nvPicPr>
          <p:cNvPr id="284" name="Google Shape;284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8148" y="1689438"/>
            <a:ext cx="264800" cy="316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06700" y="1424650"/>
            <a:ext cx="264800" cy="264800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31"/>
          <p:cNvSpPr/>
          <p:nvPr/>
        </p:nvSpPr>
        <p:spPr>
          <a:xfrm>
            <a:off x="8029475" y="1623224"/>
            <a:ext cx="572700" cy="572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pic>
        <p:nvPicPr>
          <p:cNvPr id="287" name="Google Shape;287;p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824432" y="1751565"/>
            <a:ext cx="316043" cy="316025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31"/>
          <p:cNvSpPr txBox="1"/>
          <p:nvPr/>
        </p:nvSpPr>
        <p:spPr>
          <a:xfrm>
            <a:off x="968850" y="1623225"/>
            <a:ext cx="855600" cy="4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main</a:t>
            </a:r>
            <a:endParaRPr b="1" sz="18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89" name="Google Shape;289;p31"/>
          <p:cNvSpPr txBox="1"/>
          <p:nvPr/>
        </p:nvSpPr>
        <p:spPr>
          <a:xfrm>
            <a:off x="773325" y="3358575"/>
            <a:ext cx="1184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feature</a:t>
            </a:r>
            <a:endParaRPr/>
          </a:p>
        </p:txBody>
      </p:sp>
      <p:grpSp>
        <p:nvGrpSpPr>
          <p:cNvPr id="290" name="Google Shape;290;p31"/>
          <p:cNvGrpSpPr/>
          <p:nvPr/>
        </p:nvGrpSpPr>
        <p:grpSpPr>
          <a:xfrm>
            <a:off x="7255050" y="1623237"/>
            <a:ext cx="572700" cy="572700"/>
            <a:chOff x="6218900" y="1623237"/>
            <a:chExt cx="572700" cy="572700"/>
          </a:xfrm>
        </p:grpSpPr>
        <p:sp>
          <p:nvSpPr>
            <p:cNvPr id="291" name="Google Shape;291;p31"/>
            <p:cNvSpPr/>
            <p:nvPr/>
          </p:nvSpPr>
          <p:spPr>
            <a:xfrm>
              <a:off x="6218900" y="1623237"/>
              <a:ext cx="572700" cy="5727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pic>
          <p:nvPicPr>
            <p:cNvPr id="292" name="Google Shape;292;p31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6347225" y="1751574"/>
              <a:ext cx="316050" cy="3160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77" name="Google Shape;277;p31"/>
          <p:cNvSpPr/>
          <p:nvPr/>
        </p:nvSpPr>
        <p:spPr>
          <a:xfrm>
            <a:off x="2268800" y="3358587"/>
            <a:ext cx="572700" cy="572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pic>
        <p:nvPicPr>
          <p:cNvPr id="293" name="Google Shape;293;p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397132" y="3486915"/>
            <a:ext cx="316043" cy="316025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31"/>
          <p:cNvSpPr/>
          <p:nvPr/>
        </p:nvSpPr>
        <p:spPr>
          <a:xfrm>
            <a:off x="5931250" y="3358599"/>
            <a:ext cx="572700" cy="572700"/>
          </a:xfrm>
          <a:prstGeom prst="ellipse">
            <a:avLst/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pic>
        <p:nvPicPr>
          <p:cNvPr id="278" name="Google Shape;278;p3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075714" y="3434275"/>
            <a:ext cx="316051" cy="4214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5" name="Google Shape;295;p31"/>
          <p:cNvCxnSpPr>
            <a:stCxn id="280" idx="4"/>
            <a:endCxn id="277" idx="2"/>
          </p:cNvCxnSpPr>
          <p:nvPr/>
        </p:nvCxnSpPr>
        <p:spPr>
          <a:xfrm flipH="1" rot="-5400000">
            <a:off x="1401200" y="2777187"/>
            <a:ext cx="1449000" cy="286500"/>
          </a:xfrm>
          <a:prstGeom prst="curvedConnector2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6" name="Google Shape;296;p31"/>
          <p:cNvCxnSpPr>
            <a:stCxn id="294" idx="6"/>
            <a:endCxn id="291" idx="4"/>
          </p:cNvCxnSpPr>
          <p:nvPr/>
        </p:nvCxnSpPr>
        <p:spPr>
          <a:xfrm flipH="1" rot="10800000">
            <a:off x="6503950" y="2195949"/>
            <a:ext cx="1037400" cy="1449000"/>
          </a:xfrm>
          <a:prstGeom prst="curvedConnector2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97" name="Google Shape;297;p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157807" y="1751577"/>
            <a:ext cx="316043" cy="3160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8" name="Google Shape;298;p31"/>
          <p:cNvGrpSpPr/>
          <p:nvPr/>
        </p:nvGrpSpPr>
        <p:grpSpPr>
          <a:xfrm>
            <a:off x="4041463" y="3358599"/>
            <a:ext cx="572700" cy="572701"/>
            <a:chOff x="4062775" y="3358599"/>
            <a:chExt cx="572700" cy="572701"/>
          </a:xfrm>
        </p:grpSpPr>
        <p:sp>
          <p:nvSpPr>
            <p:cNvPr id="299" name="Google Shape;299;p31"/>
            <p:cNvSpPr/>
            <p:nvPr/>
          </p:nvSpPr>
          <p:spPr>
            <a:xfrm>
              <a:off x="4062775" y="3358599"/>
              <a:ext cx="572700" cy="5727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pic>
          <p:nvPicPr>
            <p:cNvPr id="300" name="Google Shape;300;p31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4226188" y="3512550"/>
              <a:ext cx="264800" cy="264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1" name="Google Shape;301;p3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370675" y="3666500"/>
              <a:ext cx="264800" cy="2648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02" name="Google Shape;302;p31"/>
          <p:cNvGrpSpPr/>
          <p:nvPr/>
        </p:nvGrpSpPr>
        <p:grpSpPr>
          <a:xfrm>
            <a:off x="6968650" y="2801437"/>
            <a:ext cx="572700" cy="572700"/>
            <a:chOff x="6240300" y="3330837"/>
            <a:chExt cx="572700" cy="572700"/>
          </a:xfrm>
        </p:grpSpPr>
        <p:sp>
          <p:nvSpPr>
            <p:cNvPr id="303" name="Google Shape;303;p31"/>
            <p:cNvSpPr/>
            <p:nvPr/>
          </p:nvSpPr>
          <p:spPr>
            <a:xfrm>
              <a:off x="6240300" y="3330837"/>
              <a:ext cx="572700" cy="572700"/>
            </a:xfrm>
            <a:prstGeom prst="ellipse">
              <a:avLst/>
            </a:prstGeom>
            <a:solidFill>
              <a:schemeClr val="accent6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pic>
          <p:nvPicPr>
            <p:cNvPr id="304" name="Google Shape;304;p3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489650" y="3638725"/>
              <a:ext cx="264800" cy="264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5" name="Google Shape;305;p31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6347525" y="3459150"/>
              <a:ext cx="316050" cy="3160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06" name="Google Shape;306;p31"/>
          <p:cNvGrpSpPr/>
          <p:nvPr/>
        </p:nvGrpSpPr>
        <p:grpSpPr>
          <a:xfrm>
            <a:off x="5049488" y="3358574"/>
            <a:ext cx="572700" cy="572700"/>
            <a:chOff x="5049488" y="3358574"/>
            <a:chExt cx="572700" cy="572700"/>
          </a:xfrm>
        </p:grpSpPr>
        <p:sp>
          <p:nvSpPr>
            <p:cNvPr id="307" name="Google Shape;307;p31"/>
            <p:cNvSpPr/>
            <p:nvPr/>
          </p:nvSpPr>
          <p:spPr>
            <a:xfrm>
              <a:off x="5049488" y="3358574"/>
              <a:ext cx="572700" cy="572700"/>
            </a:xfrm>
            <a:prstGeom prst="ellipse">
              <a:avLst/>
            </a:prstGeom>
            <a:solidFill>
              <a:schemeClr val="accent6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pic>
          <p:nvPicPr>
            <p:cNvPr id="308" name="Google Shape;308;p31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177813" y="3486900"/>
              <a:ext cx="316050" cy="3160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09" name="Google Shape;309;p31"/>
          <p:cNvGrpSpPr/>
          <p:nvPr/>
        </p:nvGrpSpPr>
        <p:grpSpPr>
          <a:xfrm>
            <a:off x="3155138" y="3358599"/>
            <a:ext cx="572700" cy="572700"/>
            <a:chOff x="3165788" y="3358599"/>
            <a:chExt cx="572700" cy="572700"/>
          </a:xfrm>
        </p:grpSpPr>
        <p:sp>
          <p:nvSpPr>
            <p:cNvPr id="310" name="Google Shape;310;p31"/>
            <p:cNvSpPr/>
            <p:nvPr/>
          </p:nvSpPr>
          <p:spPr>
            <a:xfrm>
              <a:off x="3165788" y="3358599"/>
              <a:ext cx="572700" cy="5727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pic>
          <p:nvPicPr>
            <p:cNvPr id="311" name="Google Shape;311;p31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3280427" y="3473238"/>
              <a:ext cx="343412" cy="34341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12" name="Google Shape;312;p31"/>
          <p:cNvSpPr txBox="1"/>
          <p:nvPr/>
        </p:nvSpPr>
        <p:spPr>
          <a:xfrm>
            <a:off x="2910342" y="3903525"/>
            <a:ext cx="1062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Updates /commits</a:t>
            </a:r>
            <a:endParaRPr sz="700"/>
          </a:p>
        </p:txBody>
      </p:sp>
      <p:sp>
        <p:nvSpPr>
          <p:cNvPr id="313" name="Google Shape;313;p31"/>
          <p:cNvSpPr txBox="1"/>
          <p:nvPr/>
        </p:nvSpPr>
        <p:spPr>
          <a:xfrm>
            <a:off x="3929563" y="3903525"/>
            <a:ext cx="7965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plan</a:t>
            </a:r>
            <a:endParaRPr sz="900"/>
          </a:p>
        </p:txBody>
      </p:sp>
      <p:sp>
        <p:nvSpPr>
          <p:cNvPr id="314" name="Google Shape;314;p31"/>
          <p:cNvSpPr txBox="1"/>
          <p:nvPr/>
        </p:nvSpPr>
        <p:spPr>
          <a:xfrm>
            <a:off x="7087477" y="1104450"/>
            <a:ext cx="9420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PR merged</a:t>
            </a:r>
            <a:endParaRPr sz="900"/>
          </a:p>
        </p:txBody>
      </p:sp>
      <p:sp>
        <p:nvSpPr>
          <p:cNvPr id="315" name="Google Shape;315;p31"/>
          <p:cNvSpPr txBox="1"/>
          <p:nvPr/>
        </p:nvSpPr>
        <p:spPr>
          <a:xfrm>
            <a:off x="4952362" y="3903525"/>
            <a:ext cx="15516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Review</a:t>
            </a:r>
            <a:endParaRPr b="1" sz="13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16" name="Google Shape;316;p31"/>
          <p:cNvSpPr txBox="1"/>
          <p:nvPr/>
        </p:nvSpPr>
        <p:spPr>
          <a:xfrm>
            <a:off x="5746602" y="3803475"/>
            <a:ext cx="9420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PR created</a:t>
            </a:r>
            <a:endParaRPr sz="900"/>
          </a:p>
        </p:txBody>
      </p:sp>
      <p:sp>
        <p:nvSpPr>
          <p:cNvPr id="317" name="Google Shape;317;p31"/>
          <p:cNvSpPr txBox="1"/>
          <p:nvPr/>
        </p:nvSpPr>
        <p:spPr>
          <a:xfrm>
            <a:off x="7050587" y="3358575"/>
            <a:ext cx="15516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apply</a:t>
            </a:r>
            <a:endParaRPr b="1" sz="13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2"/>
          <p:cNvSpPr txBox="1"/>
          <p:nvPr>
            <p:ph idx="1" type="body"/>
          </p:nvPr>
        </p:nvSpPr>
        <p:spPr>
          <a:xfrm>
            <a:off x="311700" y="1446250"/>
            <a:ext cx="3999900" cy="206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latin typeface="DM Sans"/>
                <a:ea typeface="DM Sans"/>
                <a:cs typeface="DM Sans"/>
                <a:sym typeface="DM Sans"/>
              </a:rPr>
              <a:t>Pros</a:t>
            </a:r>
            <a:endParaRPr b="1" sz="2600">
              <a:latin typeface="DM Sans"/>
              <a:ea typeface="DM Sans"/>
              <a:cs typeface="DM Sans"/>
              <a:sym typeface="DM Sans"/>
            </a:endParaRPr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Guarantees</a:t>
            </a:r>
            <a:r>
              <a:rPr lang="en" sz="1600"/>
              <a:t> the main branch represents a valid state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Faster iteration for troubleshooting and fixes in case of apply failure</a:t>
            </a:r>
            <a:endParaRPr sz="1600"/>
          </a:p>
        </p:txBody>
      </p:sp>
      <p:sp>
        <p:nvSpPr>
          <p:cNvPr id="323" name="Google Shape;323;p32"/>
          <p:cNvSpPr txBox="1"/>
          <p:nvPr>
            <p:ph idx="2" type="body"/>
          </p:nvPr>
        </p:nvSpPr>
        <p:spPr>
          <a:xfrm>
            <a:off x="4832400" y="1367050"/>
            <a:ext cx="3999900" cy="329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latin typeface="DM Sans"/>
                <a:ea typeface="DM Sans"/>
                <a:cs typeface="DM Sans"/>
                <a:sym typeface="DM Sans"/>
              </a:rPr>
              <a:t>Cons</a:t>
            </a:r>
            <a:endParaRPr/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Doesn’t adhere to traditional GitOps flow</a:t>
            </a:r>
            <a:endParaRPr b="1" sz="1600"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491"/>
              <a:t>May cause drifts if not merged immediately after </a:t>
            </a:r>
            <a:r>
              <a:rPr b="1" lang="en" sz="1491">
                <a:latin typeface="Courier New"/>
                <a:ea typeface="Courier New"/>
                <a:cs typeface="Courier New"/>
                <a:sym typeface="Courier New"/>
              </a:rPr>
              <a:t>apply</a:t>
            </a:r>
            <a:endParaRPr b="1" sz="1491">
              <a:latin typeface="Courier New"/>
              <a:ea typeface="Courier New"/>
              <a:cs typeface="Courier New"/>
              <a:sym typeface="Courier New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State management is required across branches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Locking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Deployment queues</a:t>
            </a:r>
            <a:endParaRPr sz="1600"/>
          </a:p>
        </p:txBody>
      </p:sp>
      <p:sp>
        <p:nvSpPr>
          <p:cNvPr id="324" name="Google Shape;324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Apply </a:t>
            </a:r>
            <a:r>
              <a:rPr lang="en">
                <a:solidFill>
                  <a:srgbClr val="FFDA18"/>
                </a:solidFill>
              </a:rPr>
              <a:t>Before</a:t>
            </a:r>
            <a:r>
              <a:rPr lang="en">
                <a:solidFill>
                  <a:srgbClr val="FFDA18"/>
                </a:solidFill>
              </a:rPr>
              <a:t> </a:t>
            </a:r>
            <a:r>
              <a:rPr lang="en"/>
              <a:t>Merge</a:t>
            </a:r>
            <a:endParaRPr>
              <a:solidFill>
                <a:srgbClr val="FFDA1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5" name="Google Shape;325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27750" y="4662370"/>
            <a:ext cx="1062425" cy="2756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80225" y="1446250"/>
            <a:ext cx="443800" cy="44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84200" y="1515175"/>
            <a:ext cx="443800" cy="44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3"/>
          <p:cNvSpPr/>
          <p:nvPr/>
        </p:nvSpPr>
        <p:spPr>
          <a:xfrm>
            <a:off x="6597525" y="2644225"/>
            <a:ext cx="1287900" cy="807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Merge</a:t>
            </a:r>
            <a:endParaRPr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sp>
        <p:nvSpPr>
          <p:cNvPr id="333" name="Google Shape;333;p33"/>
          <p:cNvSpPr/>
          <p:nvPr/>
        </p:nvSpPr>
        <p:spPr>
          <a:xfrm>
            <a:off x="4833100" y="3799975"/>
            <a:ext cx="1287900" cy="807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Locks other PR until merge</a:t>
            </a:r>
            <a:endParaRPr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sp>
        <p:nvSpPr>
          <p:cNvPr id="334" name="Google Shape;334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Apply </a:t>
            </a:r>
            <a:r>
              <a:rPr lang="en">
                <a:solidFill>
                  <a:srgbClr val="FFDA18"/>
                </a:solidFill>
              </a:rPr>
              <a:t>Before </a:t>
            </a:r>
            <a:r>
              <a:rPr lang="en"/>
              <a:t>Merge (Example)</a:t>
            </a:r>
            <a:endParaRPr/>
          </a:p>
        </p:txBody>
      </p:sp>
      <p:sp>
        <p:nvSpPr>
          <p:cNvPr id="335" name="Google Shape;335;p33"/>
          <p:cNvSpPr txBox="1"/>
          <p:nvPr/>
        </p:nvSpPr>
        <p:spPr>
          <a:xfrm>
            <a:off x="362825" y="1210100"/>
            <a:ext cx="9123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400">
                <a:solidFill>
                  <a:schemeClr val="dk1"/>
                </a:solidFill>
              </a:rPr>
              <a:t>👩‍💼</a:t>
            </a:r>
            <a:endParaRPr/>
          </a:p>
        </p:txBody>
      </p:sp>
      <p:sp>
        <p:nvSpPr>
          <p:cNvPr id="336" name="Google Shape;336;p33"/>
          <p:cNvSpPr/>
          <p:nvPr/>
        </p:nvSpPr>
        <p:spPr>
          <a:xfrm>
            <a:off x="1435550" y="1488475"/>
            <a:ext cx="1287900" cy="807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M Sans Medium"/>
                <a:ea typeface="DM Sans Medium"/>
                <a:cs typeface="DM Sans Medium"/>
                <a:sym typeface="DM Sans Medium"/>
              </a:rPr>
              <a:t>Jane’s feature branch</a:t>
            </a:r>
            <a:endParaRPr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sp>
        <p:nvSpPr>
          <p:cNvPr id="337" name="Google Shape;337;p33"/>
          <p:cNvSpPr/>
          <p:nvPr/>
        </p:nvSpPr>
        <p:spPr>
          <a:xfrm>
            <a:off x="3889825" y="1488475"/>
            <a:ext cx="1287900" cy="807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Create PR</a:t>
            </a:r>
            <a:endParaRPr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sp>
        <p:nvSpPr>
          <p:cNvPr id="338" name="Google Shape;338;p33"/>
          <p:cNvSpPr txBox="1"/>
          <p:nvPr/>
        </p:nvSpPr>
        <p:spPr>
          <a:xfrm>
            <a:off x="362825" y="3546225"/>
            <a:ext cx="9123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400">
                <a:solidFill>
                  <a:schemeClr val="dk1"/>
                </a:solidFill>
              </a:rPr>
              <a:t>👨‍💼</a:t>
            </a:r>
            <a:endParaRPr/>
          </a:p>
        </p:txBody>
      </p:sp>
      <p:cxnSp>
        <p:nvCxnSpPr>
          <p:cNvPr id="339" name="Google Shape;339;p33"/>
          <p:cNvCxnSpPr>
            <a:stCxn id="336" idx="3"/>
            <a:endCxn id="337" idx="1"/>
          </p:cNvCxnSpPr>
          <p:nvPr/>
        </p:nvCxnSpPr>
        <p:spPr>
          <a:xfrm>
            <a:off x="2723450" y="1892125"/>
            <a:ext cx="11664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40" name="Google Shape;340;p33"/>
          <p:cNvSpPr/>
          <p:nvPr/>
        </p:nvSpPr>
        <p:spPr>
          <a:xfrm>
            <a:off x="1435550" y="3799975"/>
            <a:ext cx="1287900" cy="807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M Sans Medium"/>
                <a:ea typeface="DM Sans Medium"/>
                <a:cs typeface="DM Sans Medium"/>
                <a:sym typeface="DM Sans Medium"/>
              </a:rPr>
              <a:t>John’s</a:t>
            </a:r>
            <a:r>
              <a:rPr lang="en">
                <a:latin typeface="DM Sans Medium"/>
                <a:ea typeface="DM Sans Medium"/>
                <a:cs typeface="DM Sans Medium"/>
                <a:sym typeface="DM Sans Medium"/>
              </a:rPr>
              <a:t> feature branch</a:t>
            </a:r>
            <a:endParaRPr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sp>
        <p:nvSpPr>
          <p:cNvPr id="341" name="Google Shape;341;p33"/>
          <p:cNvSpPr/>
          <p:nvPr/>
        </p:nvSpPr>
        <p:spPr>
          <a:xfrm>
            <a:off x="3134325" y="3799975"/>
            <a:ext cx="1287900" cy="807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Create PR</a:t>
            </a:r>
            <a:endParaRPr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cxnSp>
        <p:nvCxnSpPr>
          <p:cNvPr id="342" name="Google Shape;342;p33"/>
          <p:cNvCxnSpPr>
            <a:stCxn id="340" idx="3"/>
            <a:endCxn id="341" idx="1"/>
          </p:cNvCxnSpPr>
          <p:nvPr/>
        </p:nvCxnSpPr>
        <p:spPr>
          <a:xfrm>
            <a:off x="2723450" y="4203625"/>
            <a:ext cx="4110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43" name="Google Shape;343;p33"/>
          <p:cNvSpPr txBox="1"/>
          <p:nvPr/>
        </p:nvSpPr>
        <p:spPr>
          <a:xfrm>
            <a:off x="5710000" y="4203625"/>
            <a:ext cx="411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🔒</a:t>
            </a:r>
            <a:endParaRPr sz="2000"/>
          </a:p>
        </p:txBody>
      </p:sp>
      <p:cxnSp>
        <p:nvCxnSpPr>
          <p:cNvPr id="344" name="Google Shape;344;p33"/>
          <p:cNvCxnSpPr>
            <a:stCxn id="341" idx="3"/>
            <a:endCxn id="333" idx="1"/>
          </p:cNvCxnSpPr>
          <p:nvPr/>
        </p:nvCxnSpPr>
        <p:spPr>
          <a:xfrm>
            <a:off x="4422225" y="4203625"/>
            <a:ext cx="4110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45" name="Google Shape;345;p33"/>
          <p:cNvSpPr/>
          <p:nvPr/>
        </p:nvSpPr>
        <p:spPr>
          <a:xfrm>
            <a:off x="6597525" y="3799975"/>
            <a:ext cx="1287900" cy="807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Successful apply</a:t>
            </a:r>
            <a:endParaRPr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cxnSp>
        <p:nvCxnSpPr>
          <p:cNvPr id="346" name="Google Shape;346;p33"/>
          <p:cNvCxnSpPr>
            <a:stCxn id="333" idx="3"/>
            <a:endCxn id="345" idx="1"/>
          </p:cNvCxnSpPr>
          <p:nvPr/>
        </p:nvCxnSpPr>
        <p:spPr>
          <a:xfrm>
            <a:off x="6121000" y="4203625"/>
            <a:ext cx="4764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47" name="Google Shape;347;p33"/>
          <p:cNvSpPr txBox="1"/>
          <p:nvPr/>
        </p:nvSpPr>
        <p:spPr>
          <a:xfrm>
            <a:off x="7474425" y="2989975"/>
            <a:ext cx="411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🔓</a:t>
            </a:r>
            <a:endParaRPr sz="2000"/>
          </a:p>
        </p:txBody>
      </p:sp>
      <p:sp>
        <p:nvSpPr>
          <p:cNvPr id="348" name="Google Shape;348;p33"/>
          <p:cNvSpPr/>
          <p:nvPr/>
        </p:nvSpPr>
        <p:spPr>
          <a:xfrm>
            <a:off x="5548475" y="1488475"/>
            <a:ext cx="1287900" cy="807300"/>
          </a:xfrm>
          <a:prstGeom prst="roundRect">
            <a:avLst>
              <a:gd fmla="val 16667" name="adj"/>
            </a:avLst>
          </a:prstGeom>
          <a:solidFill>
            <a:srgbClr val="CC412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Failure to initiate merge</a:t>
            </a:r>
            <a:endParaRPr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cxnSp>
        <p:nvCxnSpPr>
          <p:cNvPr id="349" name="Google Shape;349;p33"/>
          <p:cNvCxnSpPr>
            <a:stCxn id="337" idx="3"/>
            <a:endCxn id="348" idx="1"/>
          </p:cNvCxnSpPr>
          <p:nvPr/>
        </p:nvCxnSpPr>
        <p:spPr>
          <a:xfrm>
            <a:off x="5177725" y="1892125"/>
            <a:ext cx="3708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50" name="Google Shape;350;p33"/>
          <p:cNvCxnSpPr>
            <a:stCxn id="345" idx="0"/>
            <a:endCxn id="332" idx="2"/>
          </p:cNvCxnSpPr>
          <p:nvPr/>
        </p:nvCxnSpPr>
        <p:spPr>
          <a:xfrm rot="10800000">
            <a:off x="7241475" y="3451675"/>
            <a:ext cx="0" cy="348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